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8458200" y="0"/>
            <a:ext cx="685080" cy="68572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CustomShape 2"/>
          <p:cNvSpPr/>
          <p:nvPr/>
        </p:nvSpPr>
        <p:spPr>
          <a:xfrm>
            <a:off x="8458200" y="5486400"/>
            <a:ext cx="685080" cy="685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PlaceHolder 3"/>
          <p:cNvSpPr>
            <a:spLocks noGrp="1"/>
          </p:cNvSpPr>
          <p:nvPr>
            <p:ph type="title"/>
          </p:nvPr>
        </p:nvSpPr>
        <p:spPr>
          <a:xfrm>
            <a:off x="457200" y="274680"/>
            <a:ext cx="7619400" cy="114228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645120" y="3141000"/>
            <a:ext cx="7543080" cy="2593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94">
                <a:solidFill>
                  <a:srgbClr val="675E47"/>
                </a:solidFill>
                <a:latin typeface="Cambria"/>
              </a:rPr>
              <a:t>Формирование математической грамотности обучающихся</a:t>
            </a:r>
            <a:endParaRPr lang="ru-RU" sz="4400" b="0" strike="noStrike" spc="-1">
              <a:latin typeface="Arial"/>
            </a:endParaRPr>
          </a:p>
        </p:txBody>
      </p:sp>
      <p:pic>
        <p:nvPicPr>
          <p:cNvPr id="81" name="Picture 2"/>
          <p:cNvPicPr/>
          <p:nvPr/>
        </p:nvPicPr>
        <p:blipFill>
          <a:blip r:embed="rId2"/>
          <a:srcRect l="22984" t="41078" r="19686" b="22623"/>
          <a:stretch/>
        </p:blipFill>
        <p:spPr>
          <a:xfrm>
            <a:off x="467640" y="548640"/>
            <a:ext cx="7684920" cy="2735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67544" y="404664"/>
            <a:ext cx="7570788" cy="5688012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ru-RU" sz="2400" dirty="0"/>
              <a:t>• Создание </a:t>
            </a:r>
            <a:r>
              <a:rPr lang="ru-RU" sz="2400" dirty="0" smtClean="0"/>
              <a:t>среды</a:t>
            </a:r>
            <a:r>
              <a:rPr lang="ru-RU" sz="2400" dirty="0"/>
              <a:t>, которая позволяет личности чувствовать себя свободно и безопасно в процессе обучения.</a:t>
            </a:r>
            <a:br>
              <a:rPr lang="ru-RU" sz="2400" dirty="0"/>
            </a:br>
            <a:r>
              <a:rPr lang="ru-RU" sz="2400" dirty="0"/>
              <a:t>• Формирование </a:t>
            </a:r>
            <a:r>
              <a:rPr lang="ru-RU" sz="2400" dirty="0" smtClean="0"/>
              <a:t>саморегулирования.</a:t>
            </a:r>
          </a:p>
          <a:p>
            <a:pPr algn="l">
              <a:lnSpc>
                <a:spcPct val="150000"/>
              </a:lnSpc>
            </a:pPr>
            <a:r>
              <a:rPr lang="ru-RU" sz="2400" dirty="0" smtClean="0"/>
              <a:t>• </a:t>
            </a:r>
            <a:r>
              <a:rPr lang="ru-RU" sz="2400" dirty="0"/>
              <a:t>Развитие критического </a:t>
            </a:r>
            <a:r>
              <a:rPr lang="ru-RU" sz="2400" dirty="0" smtClean="0"/>
              <a:t>мышления.</a:t>
            </a:r>
          </a:p>
          <a:p>
            <a:pPr algn="l">
              <a:lnSpc>
                <a:spcPct val="150000"/>
              </a:lnSpc>
            </a:pPr>
            <a:r>
              <a:rPr lang="ru-RU" sz="2400" dirty="0" smtClean="0"/>
              <a:t>• Использование формирующего оценивания.</a:t>
            </a:r>
            <a:endParaRPr lang="ru-RU" sz="2400" dirty="0"/>
          </a:p>
        </p:txBody>
      </p:sp>
      <p:pic>
        <p:nvPicPr>
          <p:cNvPr id="4" name="Picture 2"/>
          <p:cNvPicPr/>
          <p:nvPr/>
        </p:nvPicPr>
        <p:blipFill>
          <a:blip r:embed="rId2"/>
          <a:srcRect l="22980" t="41072" r="19684" b="22616"/>
          <a:stretch/>
        </p:blipFill>
        <p:spPr>
          <a:xfrm rot="20680183">
            <a:off x="4300907" y="4662688"/>
            <a:ext cx="3780096" cy="1726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104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323528" y="1183098"/>
            <a:ext cx="8229240" cy="397728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Спасибо за внимание!</a:t>
            </a:r>
            <a:endParaRPr lang="ru-RU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/>
          <p:nvPr/>
        </p:nvPicPr>
        <p:blipFill>
          <a:blip r:embed="rId2"/>
          <a:srcRect l="22980" t="41072" r="19684" b="22616"/>
          <a:stretch/>
        </p:blipFill>
        <p:spPr>
          <a:xfrm rot="20365800">
            <a:off x="241213" y="703578"/>
            <a:ext cx="2695320" cy="95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738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467640" y="1845720"/>
            <a:ext cx="7619400" cy="4799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14480" algn="just">
              <a:lnSpc>
                <a:spcPct val="100000"/>
              </a:lnSpc>
              <a:spcBef>
                <a:spcPts val="720"/>
              </a:spcBef>
            </a:pPr>
            <a:r>
              <a:rPr lang="ru-RU" sz="3600" b="1" i="1" strike="noStrike" spc="-1" dirty="0">
                <a:solidFill>
                  <a:srgbClr val="FF0000"/>
                </a:solidFill>
                <a:latin typeface="Calibri"/>
              </a:rPr>
              <a:t>Математическая грамотность </a:t>
            </a:r>
            <a:r>
              <a:rPr lang="ru-RU" sz="2200" b="0" i="1" strike="noStrike" spc="-1" dirty="0">
                <a:solidFill>
                  <a:srgbClr val="2F2B20"/>
                </a:solidFill>
                <a:latin typeface="Calibri"/>
              </a:rPr>
              <a:t>– </a:t>
            </a:r>
            <a:r>
              <a:rPr lang="ru-RU" sz="2800" b="0" i="1" strike="noStrike" spc="-1" dirty="0">
                <a:solidFill>
                  <a:srgbClr val="2F2B20"/>
                </a:solidFill>
                <a:latin typeface="Calibri"/>
              </a:rPr>
              <a:t>это способность человека мыслить математически, формулировать, применять и интерпретировать математику для решения задач в разнообразных практических контекстах. </a:t>
            </a:r>
            <a:endParaRPr lang="ru-RU" sz="2800" b="0" strike="noStrike" spc="-1" dirty="0">
              <a:latin typeface="Arial"/>
            </a:endParaRPr>
          </a:p>
          <a:p>
            <a:pPr marL="114480">
              <a:lnSpc>
                <a:spcPct val="100000"/>
              </a:lnSpc>
              <a:spcBef>
                <a:spcPts val="439"/>
              </a:spcBef>
            </a:pPr>
            <a:endParaRPr lang="ru-RU" sz="2800" b="0" strike="noStrike" spc="-1" dirty="0">
              <a:latin typeface="Arial"/>
            </a:endParaRPr>
          </a:p>
        </p:txBody>
      </p:sp>
      <p:pic>
        <p:nvPicPr>
          <p:cNvPr id="83" name="Picture 2"/>
          <p:cNvPicPr/>
          <p:nvPr/>
        </p:nvPicPr>
        <p:blipFill>
          <a:blip r:embed="rId2"/>
          <a:srcRect l="22980" t="41072" r="19684" b="22616"/>
          <a:stretch/>
        </p:blipFill>
        <p:spPr>
          <a:xfrm rot="20365800">
            <a:off x="262080" y="442440"/>
            <a:ext cx="2695320" cy="95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395640" y="2277000"/>
            <a:ext cx="7619400" cy="3670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14480">
              <a:lnSpc>
                <a:spcPct val="100000"/>
              </a:lnSpc>
              <a:spcBef>
                <a:spcPts val="439"/>
              </a:spcBef>
            </a:pPr>
            <a:r>
              <a:rPr lang="ru-RU" sz="2200" b="1" strike="noStrike" spc="-1">
                <a:solidFill>
                  <a:srgbClr val="FF0000"/>
                </a:solidFill>
                <a:latin typeface="Calibri"/>
              </a:rPr>
              <a:t>I уровень </a:t>
            </a:r>
            <a:r>
              <a:rPr lang="ru-RU" sz="2200" b="0" strike="noStrike" spc="-1">
                <a:solidFill>
                  <a:srgbClr val="2F2B20"/>
                </a:solidFill>
                <a:latin typeface="Calibri"/>
              </a:rPr>
              <a:t>(уровень воспроизведения) – задачи, в которых требуется воспроизвести факты и методы, выполнить вычисления;</a:t>
            </a:r>
            <a:endParaRPr lang="ru-RU" sz="2200" b="0" strike="noStrike" spc="-1">
              <a:latin typeface="Arial"/>
            </a:endParaRPr>
          </a:p>
          <a:p>
            <a:pPr marL="114480">
              <a:lnSpc>
                <a:spcPct val="100000"/>
              </a:lnSpc>
              <a:spcBef>
                <a:spcPts val="439"/>
              </a:spcBef>
            </a:pPr>
            <a:r>
              <a:rPr lang="ru-RU" sz="2200" b="1" strike="noStrike" spc="-1">
                <a:solidFill>
                  <a:srgbClr val="FF0000"/>
                </a:solidFill>
                <a:latin typeface="Calibri"/>
              </a:rPr>
              <a:t>II уровень</a:t>
            </a:r>
            <a:r>
              <a:rPr lang="ru-RU" sz="2200" b="1" strike="noStrike" spc="-1">
                <a:solidFill>
                  <a:srgbClr val="2F2B20"/>
                </a:solidFill>
                <a:latin typeface="Calibri"/>
              </a:rPr>
              <a:t> </a:t>
            </a:r>
            <a:r>
              <a:rPr lang="ru-RU" sz="2200" b="0" strike="noStrike" spc="-1">
                <a:solidFill>
                  <a:srgbClr val="2F2B20"/>
                </a:solidFill>
                <a:latin typeface="Calibri"/>
              </a:rPr>
              <a:t>(уровень установления связи) – задачи, в которых требуется установить связи и интегрировать материал из разных областей математики; </a:t>
            </a:r>
            <a:endParaRPr lang="ru-RU" sz="2200" b="0" strike="noStrike" spc="-1">
              <a:latin typeface="Arial"/>
            </a:endParaRPr>
          </a:p>
          <a:p>
            <a:pPr marL="114480">
              <a:lnSpc>
                <a:spcPct val="100000"/>
              </a:lnSpc>
              <a:spcBef>
                <a:spcPts val="439"/>
              </a:spcBef>
            </a:pPr>
            <a:r>
              <a:rPr lang="ru-RU" sz="2200" b="1" strike="noStrike" spc="-1">
                <a:solidFill>
                  <a:srgbClr val="FF0000"/>
                </a:solidFill>
                <a:latin typeface="Calibri"/>
              </a:rPr>
              <a:t>III уровень </a:t>
            </a:r>
            <a:r>
              <a:rPr lang="ru-RU" sz="2200" b="0" strike="noStrike" spc="-1">
                <a:solidFill>
                  <a:srgbClr val="2F2B20"/>
                </a:solidFill>
                <a:latin typeface="Calibri"/>
              </a:rPr>
              <a:t>(уровень рассуждений) - задачи, в которых требуется выделить в жизненных ситуациях проблему, решаемую средствами математики, построить модель решения»</a:t>
            </a:r>
            <a:endParaRPr lang="ru-RU" sz="2200" b="0" strike="noStrike" spc="-1">
              <a:latin typeface="Arial"/>
            </a:endParaRPr>
          </a:p>
        </p:txBody>
      </p:sp>
      <p:pic>
        <p:nvPicPr>
          <p:cNvPr id="85" name="Picture 2"/>
          <p:cNvPicPr/>
          <p:nvPr/>
        </p:nvPicPr>
        <p:blipFill>
          <a:blip r:embed="rId2"/>
          <a:srcRect l="22980" t="41072" r="19684" b="22616"/>
          <a:stretch/>
        </p:blipFill>
        <p:spPr>
          <a:xfrm rot="20365800">
            <a:off x="262080" y="442440"/>
            <a:ext cx="2695320" cy="95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6" name="CustomShape 2"/>
          <p:cNvSpPr/>
          <p:nvPr/>
        </p:nvSpPr>
        <p:spPr>
          <a:xfrm>
            <a:off x="651600" y="1522440"/>
            <a:ext cx="7738200" cy="63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i="1" strike="noStrike" spc="-1">
                <a:solidFill>
                  <a:srgbClr val="FF0000"/>
                </a:solidFill>
                <a:latin typeface="Calibri"/>
                <a:ea typeface="DejaVu Sans"/>
              </a:rPr>
              <a:t>Математическая компетентность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251520" y="690626"/>
            <a:ext cx="8229240" cy="5256584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ru-RU" b="1" i="1" dirty="0">
                <a:solidFill>
                  <a:srgbClr val="FF0000"/>
                </a:solidFill>
              </a:rPr>
              <a:t>Количество</a:t>
            </a:r>
            <a:r>
              <a:rPr lang="ru-RU" b="1" i="1" dirty="0"/>
              <a:t> </a:t>
            </a:r>
            <a:r>
              <a:rPr lang="ru-RU" i="1" dirty="0" smtClean="0">
                <a:solidFill>
                  <a:schemeClr val="tx1"/>
                </a:solidFill>
              </a:rPr>
              <a:t>(</a:t>
            </a:r>
            <a:r>
              <a:rPr lang="ru-RU" dirty="0" smtClean="0"/>
              <a:t>задания</a:t>
            </a:r>
            <a:r>
              <a:rPr lang="ru-RU" dirty="0"/>
              <a:t>, связанные с числами и отношениями между ними, в программах по математике этот материал чаще всего относится к курсу </a:t>
            </a:r>
            <a:r>
              <a:rPr lang="ru-RU" dirty="0" smtClean="0"/>
              <a:t>арифметики)</a:t>
            </a:r>
            <a:endParaRPr lang="ru-RU" dirty="0"/>
          </a:p>
          <a:p>
            <a:pPr lvl="0">
              <a:lnSpc>
                <a:spcPct val="150000"/>
              </a:lnSpc>
            </a:pPr>
            <a:r>
              <a:rPr lang="ru-RU" b="1" i="1" dirty="0">
                <a:solidFill>
                  <a:srgbClr val="FF0000"/>
                </a:solidFill>
              </a:rPr>
              <a:t>Неопределенность и данные </a:t>
            </a:r>
            <a:r>
              <a:rPr lang="ru-RU" i="1" dirty="0" smtClean="0">
                <a:solidFill>
                  <a:schemeClr val="tx1"/>
                </a:solidFill>
              </a:rPr>
              <a:t>(</a:t>
            </a:r>
            <a:r>
              <a:rPr lang="ru-RU" dirty="0" smtClean="0">
                <a:solidFill>
                  <a:schemeClr val="tx1"/>
                </a:solidFill>
              </a:rPr>
              <a:t>задания </a:t>
            </a:r>
            <a:r>
              <a:rPr lang="ru-RU" dirty="0"/>
              <a:t>охватывают вероятностные и статистические явления и зависимости, которые являются предметом изучения разделов статистики и </a:t>
            </a:r>
            <a:r>
              <a:rPr lang="ru-RU" dirty="0" smtClean="0"/>
              <a:t>вероятности)</a:t>
            </a:r>
            <a:endParaRPr lang="ru-RU" dirty="0"/>
          </a:p>
          <a:p>
            <a:pPr lvl="0">
              <a:lnSpc>
                <a:spcPct val="150000"/>
              </a:lnSpc>
            </a:pPr>
            <a:r>
              <a:rPr lang="ru-RU" b="1" i="1" dirty="0">
                <a:solidFill>
                  <a:srgbClr val="FF0000"/>
                </a:solidFill>
              </a:rPr>
              <a:t>Изменение и зависимости </a:t>
            </a:r>
            <a:r>
              <a:rPr lang="ru-RU" i="1" dirty="0" smtClean="0">
                <a:solidFill>
                  <a:schemeClr val="tx1"/>
                </a:solidFill>
              </a:rPr>
              <a:t>(</a:t>
            </a:r>
            <a:r>
              <a:rPr lang="ru-RU" dirty="0" smtClean="0">
                <a:solidFill>
                  <a:schemeClr val="tx1"/>
                </a:solidFill>
              </a:rPr>
              <a:t>задания</a:t>
            </a:r>
            <a:r>
              <a:rPr lang="ru-RU" dirty="0"/>
              <a:t>, связанные с математическим описанием зависимости между переменными в различных процессах, т.е. с алгебраическим </a:t>
            </a:r>
            <a:r>
              <a:rPr lang="ru-RU" dirty="0" smtClean="0"/>
              <a:t>материалом)</a:t>
            </a:r>
            <a:endParaRPr lang="ru-RU" dirty="0"/>
          </a:p>
          <a:p>
            <a:pPr lvl="0">
              <a:lnSpc>
                <a:spcPct val="150000"/>
              </a:lnSpc>
            </a:pPr>
            <a:r>
              <a:rPr lang="ru-RU" b="1" i="1" dirty="0">
                <a:solidFill>
                  <a:srgbClr val="FF0000"/>
                </a:solidFill>
              </a:rPr>
              <a:t>Пространство и форма </a:t>
            </a:r>
            <a:r>
              <a:rPr lang="ru-RU" i="1" dirty="0" smtClean="0">
                <a:solidFill>
                  <a:schemeClr val="tx1"/>
                </a:solidFill>
              </a:rPr>
              <a:t>(</a:t>
            </a:r>
            <a:r>
              <a:rPr lang="ru-RU" dirty="0" smtClean="0">
                <a:solidFill>
                  <a:schemeClr val="tx1"/>
                </a:solidFill>
              </a:rPr>
              <a:t>задания</a:t>
            </a:r>
            <a:r>
              <a:rPr lang="ru-RU" dirty="0"/>
              <a:t>, относящиеся к пространственным и плоским геометрическим формам и отношениям, т.е. к геометрическому </a:t>
            </a:r>
            <a:r>
              <a:rPr lang="ru-RU" dirty="0" smtClean="0"/>
              <a:t>материалу)</a:t>
            </a:r>
            <a:endParaRPr lang="ru-RU" dirty="0"/>
          </a:p>
          <a:p>
            <a:endParaRPr lang="ru-RU" dirty="0"/>
          </a:p>
        </p:txBody>
      </p:sp>
      <p:pic>
        <p:nvPicPr>
          <p:cNvPr id="5" name="Picture 2"/>
          <p:cNvPicPr/>
          <p:nvPr/>
        </p:nvPicPr>
        <p:blipFill>
          <a:blip r:embed="rId2"/>
          <a:srcRect l="22980" t="41072" r="19684" b="22616"/>
          <a:stretch/>
        </p:blipFill>
        <p:spPr>
          <a:xfrm rot="20365800">
            <a:off x="5518655" y="5456031"/>
            <a:ext cx="2695320" cy="95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7417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Рисунок 4"/>
          <p:cNvPicPr/>
          <p:nvPr/>
        </p:nvPicPr>
        <p:blipFill>
          <a:blip r:embed="rId2"/>
          <a:srcRect t="22339"/>
          <a:stretch/>
        </p:blipFill>
        <p:spPr>
          <a:xfrm>
            <a:off x="1166760" y="803520"/>
            <a:ext cx="6809760" cy="4781520"/>
          </a:xfrm>
          <a:prstGeom prst="rect">
            <a:avLst/>
          </a:prstGeom>
          <a:ln w="9360">
            <a:noFill/>
          </a:ln>
        </p:spPr>
      </p:pic>
      <p:pic>
        <p:nvPicPr>
          <p:cNvPr id="88" name="Picture 2"/>
          <p:cNvPicPr/>
          <p:nvPr/>
        </p:nvPicPr>
        <p:blipFill>
          <a:blip r:embed="rId3"/>
          <a:srcRect l="22980" t="41072" r="19684" b="22616"/>
          <a:stretch/>
        </p:blipFill>
        <p:spPr>
          <a:xfrm rot="20365800">
            <a:off x="262080" y="442440"/>
            <a:ext cx="2695320" cy="95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9" name="CustomShape 1"/>
          <p:cNvSpPr/>
          <p:nvPr/>
        </p:nvSpPr>
        <p:spPr>
          <a:xfrm>
            <a:off x="755640" y="5586120"/>
            <a:ext cx="7344000" cy="63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0" i="1" strike="noStrike" spc="-1">
                <a:solidFill>
                  <a:srgbClr val="2F2B20"/>
                </a:solidFill>
                <a:latin typeface="Calibri"/>
                <a:ea typeface="DejaVu Sans"/>
              </a:rPr>
              <a:t>Схема 1. Концепция направления «математическая грамотность» исследования PISA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2"/>
          <p:cNvPicPr/>
          <p:nvPr/>
        </p:nvPicPr>
        <p:blipFill>
          <a:blip r:embed="rId2"/>
          <a:srcRect l="26554" t="28430" r="31960" b="7889"/>
          <a:stretch/>
        </p:blipFill>
        <p:spPr>
          <a:xfrm>
            <a:off x="755640" y="84600"/>
            <a:ext cx="7544160" cy="6509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2"/>
          <p:cNvPicPr/>
          <p:nvPr/>
        </p:nvPicPr>
        <p:blipFill>
          <a:blip r:embed="rId2"/>
          <a:srcRect l="19415" t="18056" r="34749" b="14090"/>
          <a:stretch/>
        </p:blipFill>
        <p:spPr>
          <a:xfrm>
            <a:off x="539640" y="404640"/>
            <a:ext cx="7374600" cy="6136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/>
          <p:cNvPicPr/>
          <p:nvPr/>
        </p:nvPicPr>
        <p:blipFill>
          <a:blip r:embed="rId2"/>
          <a:srcRect l="30015" t="22426" r="35864" b="19646"/>
          <a:stretch/>
        </p:blipFill>
        <p:spPr>
          <a:xfrm>
            <a:off x="1403640" y="116640"/>
            <a:ext cx="6869160" cy="6554880"/>
          </a:xfrm>
          <a:prstGeom prst="rect">
            <a:avLst/>
          </a:prstGeom>
          <a:ln>
            <a:noFill/>
          </a:ln>
        </p:spPr>
      </p:pic>
      <p:pic>
        <p:nvPicPr>
          <p:cNvPr id="93" name="Picture 3"/>
          <p:cNvPicPr/>
          <p:nvPr/>
        </p:nvPicPr>
        <p:blipFill>
          <a:blip r:embed="rId3"/>
          <a:srcRect l="26471" t="35138" r="60769" b="60148"/>
          <a:stretch/>
        </p:blipFill>
        <p:spPr>
          <a:xfrm>
            <a:off x="395640" y="227520"/>
            <a:ext cx="2764440" cy="575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/>
          <p:nvPr/>
        </p:nvPicPr>
        <p:blipFill>
          <a:blip r:embed="rId2"/>
          <a:srcRect l="22980" t="41072" r="19684" b="22616"/>
          <a:stretch/>
        </p:blipFill>
        <p:spPr>
          <a:xfrm rot="20365800">
            <a:off x="5315623" y="5186053"/>
            <a:ext cx="2769288" cy="1046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1520" y="188640"/>
            <a:ext cx="7931150" cy="5112568"/>
          </a:xfrm>
        </p:spPr>
        <p:txBody>
          <a:bodyPr>
            <a:normAutofit fontScale="92500"/>
          </a:bodyPr>
          <a:lstStyle/>
          <a:p>
            <a:pPr marL="342900" lvl="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/>
              <a:t>Формирование математической грамотности начинать на самых ранних ступенях обучения школьников. </a:t>
            </a:r>
            <a:endParaRPr lang="ru-RU" sz="2400" dirty="0" smtClean="0"/>
          </a:p>
          <a:p>
            <a:pPr marL="342900" lvl="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/>
              <a:t>Включать </a:t>
            </a:r>
            <a:r>
              <a:rPr lang="ru-RU" sz="2400" dirty="0"/>
              <a:t>задания практической значимости в тему каждого  урока. </a:t>
            </a:r>
          </a:p>
          <a:p>
            <a:pPr marL="342900" lvl="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/>
              <a:t>Развивать способность использовать математические знания в разнообразных ситуациях, требующих размышлений и интуиции, в том числе задачах, связанных с жизнью.</a:t>
            </a:r>
          </a:p>
          <a:p>
            <a:pPr marL="342900" lvl="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/>
              <a:t>Формировать  умение решать нестандартные задачи. </a:t>
            </a:r>
            <a:endParaRPr lang="ru-RU" sz="2400" dirty="0" smtClean="0"/>
          </a:p>
          <a:p>
            <a:pPr marL="342900" lvl="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/>
              <a:t>Развивать </a:t>
            </a:r>
            <a:r>
              <a:rPr lang="ru-RU" sz="2400" dirty="0"/>
              <a:t>читательскую грамотность. </a:t>
            </a:r>
            <a:r>
              <a:rPr lang="ru-RU" sz="2400" dirty="0" smtClean="0"/>
              <a:t> 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271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237</TotalTime>
  <Words>261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математической грамотности обучающихся</dc:title>
  <dc:subject/>
  <dc:creator>УЧЕНИК</dc:creator>
  <dc:description/>
  <cp:lastModifiedBy>УЧЕНИК</cp:lastModifiedBy>
  <cp:revision>24</cp:revision>
  <dcterms:created xsi:type="dcterms:W3CDTF">2020-03-26T08:39:08Z</dcterms:created>
  <dcterms:modified xsi:type="dcterms:W3CDTF">2022-02-09T08:26:33Z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8</vt:i4>
  </property>
</Properties>
</file>